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Lato Bold Italics" charset="0"/>
      <p:regular r:id="rId10"/>
    </p:embeddedFont>
    <p:embeddedFont>
      <p:font typeface="Itim" charset="-34"/>
      <p:regular r:id="rId11"/>
    </p:embeddedFont>
    <p:embeddedFont>
      <p:font typeface="Canva Sans" charset="0"/>
      <p:regular r:id="rId12"/>
    </p:embeddedFont>
    <p:embeddedFont>
      <p:font typeface="210 클레이토이" charset="-127"/>
      <p:regular r:id="rId13"/>
    </p:embeddedFont>
    <p:embeddedFont>
      <p:font typeface="Canva Sans Bold" charset="0"/>
      <p:regular r:id="rId14"/>
    </p:embeddedFont>
    <p:embeddedFont>
      <p:font typeface="Dekko" charset="0"/>
      <p:regular r:id="rId15"/>
    </p:embeddedFont>
    <p:embeddedFont>
      <p:font typeface="Lato" charset="0"/>
      <p:regular r:id="rId16"/>
    </p:embeddedFont>
    <p:embeddedFont>
      <p:font typeface="Lato Bold" charset="0"/>
      <p:regular r:id="rId17"/>
    </p:embeddedFont>
    <p:embeddedFont>
      <p:font typeface="Canva Sans Bold Italics" charset="0"/>
      <p:regular r:id="rId18"/>
    </p:embeddedFont>
    <p:embeddedFont>
      <p:font typeface="Simonetta Bold" charset="0"/>
      <p:regular r:id="rId19"/>
    </p:embeddedFont>
    <p:embeddedFont>
      <p:font typeface="Calibri" pitchFamily="34" charset="0"/>
      <p:regular r:id="rId20"/>
      <p:bold r:id="rId21"/>
      <p:italic r:id="rId22"/>
      <p:boldItalic r:id="rId23"/>
    </p:embeddedFont>
    <p:embeddedFont>
      <p:font typeface="Canva Sans Italics"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8" d="100"/>
          <a:sy n="78" d="100"/>
        </p:scale>
        <p:origin x="-2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19.png"/><Relationship Id="rId10" Type="http://schemas.openxmlformats.org/officeDocument/2006/relationships/image" Target="../media/image34.sv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544567"/>
            <a:ext cx="3934435" cy="692219"/>
          </a:xfrm>
          <a:prstGeom prst="rect">
            <a:avLst/>
          </a:prstGeom>
        </p:spPr>
        <p:txBody>
          <a:bodyPr lIns="0" tIns="0" rIns="0" bIns="0" rtlCol="0" anchor="t">
            <a:spAutoFit/>
          </a:bodyPr>
          <a:lstStyle/>
          <a:p>
            <a:pPr algn="ctr">
              <a:lnSpc>
                <a:spcPts val="2796"/>
              </a:lnSpc>
            </a:pPr>
            <a:r>
              <a:rPr lang="en-US" sz="1997" b="1">
                <a:solidFill>
                  <a:srgbClr val="2E2E2E"/>
                </a:solidFill>
                <a:latin typeface="Lato Bold"/>
                <a:ea typeface="Lato Bold"/>
                <a:cs typeface="Lato Bold"/>
                <a:sym typeface="Lato Bold"/>
              </a:rPr>
              <a:t> Python for Data Science  (project)Presentation</a:t>
            </a:r>
          </a:p>
        </p:txBody>
      </p:sp>
      <p:sp>
        <p:nvSpPr>
          <p:cNvPr id="6" name="TextBox 6"/>
          <p:cNvSpPr txBox="1"/>
          <p:nvPr/>
        </p:nvSpPr>
        <p:spPr>
          <a:xfrm>
            <a:off x="4723763" y="1722246"/>
            <a:ext cx="7530935" cy="3421254"/>
          </a:xfrm>
          <a:prstGeom prst="rect">
            <a:avLst/>
          </a:prstGeom>
        </p:spPr>
        <p:txBody>
          <a:bodyPr lIns="0" tIns="0" rIns="0" bIns="0" rtlCol="0" anchor="t">
            <a:spAutoFit/>
          </a:bodyPr>
          <a:lstStyle/>
          <a:p>
            <a:pPr algn="ctr">
              <a:lnSpc>
                <a:spcPts val="13832"/>
              </a:lnSpc>
            </a:pPr>
            <a:r>
              <a:rPr lang="en-US" sz="9880" b="1">
                <a:solidFill>
                  <a:srgbClr val="2E2E2E"/>
                </a:solidFill>
                <a:latin typeface="Lato Bold"/>
                <a:ea typeface="Lato Bold"/>
                <a:cs typeface="Lato Bold"/>
                <a:sym typeface="Lato Bold"/>
              </a:rPr>
              <a:t>SmartLoan Predictor</a:t>
            </a:r>
          </a:p>
        </p:txBody>
      </p:sp>
      <p:grpSp>
        <p:nvGrpSpPr>
          <p:cNvPr id="7" name="Group 7"/>
          <p:cNvGrpSpPr/>
          <p:nvPr/>
        </p:nvGrpSpPr>
        <p:grpSpPr>
          <a:xfrm rot="-5400000">
            <a:off x="5043934" y="-4722198"/>
            <a:ext cx="331261" cy="9775657"/>
            <a:chOff x="0" y="0"/>
            <a:chExt cx="87246" cy="2574659"/>
          </a:xfrm>
        </p:grpSpPr>
        <p:sp>
          <p:nvSpPr>
            <p:cNvPr id="8" name="Freeform 8"/>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9" name="TextBox 9"/>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0" y="0"/>
            <a:ext cx="331261" cy="4857241"/>
            <a:chOff x="0" y="0"/>
            <a:chExt cx="87246" cy="1279273"/>
          </a:xfrm>
        </p:grpSpPr>
        <p:sp>
          <p:nvSpPr>
            <p:cNvPr id="11" name="Freeform 11"/>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2" name="TextBox 12"/>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4786371"/>
            <a:ext cx="331261" cy="5524484"/>
            <a:chOff x="0" y="0"/>
            <a:chExt cx="87246" cy="1455008"/>
          </a:xfrm>
        </p:grpSpPr>
        <p:sp>
          <p:nvSpPr>
            <p:cNvPr id="14" name="Freeform 14"/>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5" name="TextBox 15"/>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5400000">
            <a:off x="14027066" y="-3929673"/>
            <a:ext cx="331261" cy="8190607"/>
            <a:chOff x="0" y="0"/>
            <a:chExt cx="87246" cy="2157197"/>
          </a:xfrm>
        </p:grpSpPr>
        <p:sp>
          <p:nvSpPr>
            <p:cNvPr id="17" name="Freeform 17"/>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8" name="TextBox 18"/>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7956739" y="0"/>
            <a:ext cx="331261" cy="3012480"/>
            <a:chOff x="0" y="0"/>
            <a:chExt cx="87246" cy="793410"/>
          </a:xfrm>
        </p:grpSpPr>
        <p:sp>
          <p:nvSpPr>
            <p:cNvPr id="20" name="Freeform 20"/>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1" name="TextBox 21"/>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5400000">
            <a:off x="17610603" y="9775233"/>
            <a:ext cx="331261" cy="692272"/>
            <a:chOff x="0" y="0"/>
            <a:chExt cx="87246" cy="182327"/>
          </a:xfrm>
        </p:grpSpPr>
        <p:sp>
          <p:nvSpPr>
            <p:cNvPr id="23" name="Freeform 23"/>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4" name="TextBox 24"/>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rot="-5400000">
            <a:off x="1637154" y="8484216"/>
            <a:ext cx="331261" cy="3274307"/>
            <a:chOff x="0" y="0"/>
            <a:chExt cx="87246" cy="862369"/>
          </a:xfrm>
        </p:grpSpPr>
        <p:sp>
          <p:nvSpPr>
            <p:cNvPr id="26" name="Freeform 26"/>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7" name="TextBox 27"/>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rot="-5400000">
            <a:off x="10235886" y="3037756"/>
            <a:ext cx="331261" cy="14167228"/>
            <a:chOff x="0" y="0"/>
            <a:chExt cx="87246" cy="3731286"/>
          </a:xfrm>
        </p:grpSpPr>
        <p:sp>
          <p:nvSpPr>
            <p:cNvPr id="29" name="Freeform 29"/>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30" name="TextBox 30"/>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11863206" y="7151781"/>
            <a:ext cx="5621925" cy="1304046"/>
          </a:xfrm>
          <a:prstGeom prst="rect">
            <a:avLst/>
          </a:prstGeom>
        </p:spPr>
        <p:txBody>
          <a:bodyPr lIns="0" tIns="0" rIns="0" bIns="0" rtlCol="0" anchor="t">
            <a:spAutoFit/>
          </a:bodyPr>
          <a:lstStyle/>
          <a:p>
            <a:pPr algn="ctr">
              <a:lnSpc>
                <a:spcPts val="5298"/>
              </a:lnSpc>
            </a:pPr>
            <a:r>
              <a:rPr lang="en-US" sz="3784" b="1">
                <a:solidFill>
                  <a:srgbClr val="2E2E2E"/>
                </a:solidFill>
                <a:latin typeface="Lato Bold"/>
                <a:ea typeface="Lato Bold"/>
                <a:cs typeface="Lato Bold"/>
                <a:sym typeface="Lato Bold"/>
              </a:rPr>
              <a:t>presented by </a:t>
            </a:r>
            <a:r>
              <a:rPr lang="en-US" sz="3784" b="1">
                <a:solidFill>
                  <a:srgbClr val="CB6CE6"/>
                </a:solidFill>
                <a:latin typeface="Lato Bold"/>
                <a:ea typeface="Lato Bold"/>
                <a:cs typeface="Lato Bold"/>
                <a:sym typeface="Lato Bold"/>
              </a:rPr>
              <a:t>JUAIRIA CHOWDHURY</a:t>
            </a:r>
            <a:r>
              <a:rPr lang="en-US" sz="3784" b="1">
                <a:solidFill>
                  <a:srgbClr val="2E2E2E"/>
                </a:solidFill>
                <a:latin typeface="Lato Bold"/>
                <a:ea typeface="Lato Bold"/>
                <a:cs typeface="Lato Bold"/>
                <a:sym typeface="Lato Bold"/>
              </a:rPr>
              <a:t> </a:t>
            </a:r>
          </a:p>
        </p:txBody>
      </p:sp>
      <p:sp>
        <p:nvSpPr>
          <p:cNvPr id="32" name="TextBox 32"/>
          <p:cNvSpPr txBox="1"/>
          <p:nvPr/>
        </p:nvSpPr>
        <p:spPr>
          <a:xfrm>
            <a:off x="13148914" y="8540536"/>
            <a:ext cx="2733591" cy="1296429"/>
          </a:xfrm>
          <a:prstGeom prst="rect">
            <a:avLst/>
          </a:prstGeom>
        </p:spPr>
        <p:txBody>
          <a:bodyPr lIns="0" tIns="0" rIns="0" bIns="0" rtlCol="0" anchor="t">
            <a:spAutoFit/>
          </a:bodyPr>
          <a:lstStyle/>
          <a:p>
            <a:pPr algn="ctr">
              <a:lnSpc>
                <a:spcPts val="2576"/>
              </a:lnSpc>
            </a:pPr>
            <a:r>
              <a:rPr lang="en-US" sz="1840" b="1">
                <a:solidFill>
                  <a:srgbClr val="2E2E2E"/>
                </a:solidFill>
                <a:latin typeface="Lato Bold"/>
                <a:ea typeface="Lato Bold"/>
                <a:cs typeface="Lato Bold"/>
                <a:sym typeface="Lato Bold"/>
              </a:rPr>
              <a:t>PDS-05-(10)</a:t>
            </a:r>
          </a:p>
          <a:p>
            <a:pPr algn="ctr">
              <a:lnSpc>
                <a:spcPts val="2576"/>
              </a:lnSpc>
            </a:pPr>
            <a:r>
              <a:rPr lang="en-US" sz="1840" b="1">
                <a:solidFill>
                  <a:srgbClr val="2E2E2E"/>
                </a:solidFill>
                <a:latin typeface="Lato Bold"/>
                <a:ea typeface="Lato Bold"/>
                <a:cs typeface="Lato Bold"/>
                <a:sym typeface="Lato Bold"/>
              </a:rPr>
              <a:t>Metropolitan University, Sylhet</a:t>
            </a:r>
          </a:p>
          <a:p>
            <a:pPr algn="ctr">
              <a:lnSpc>
                <a:spcPts val="2576"/>
              </a:lnSpc>
            </a:pPr>
            <a:endParaRPr lang="en-US" sz="1840" b="1">
              <a:solidFill>
                <a:srgbClr val="2E2E2E"/>
              </a:solidFill>
              <a:latin typeface="Lato Bold"/>
              <a:ea typeface="Lato Bold"/>
              <a:cs typeface="Lato Bold"/>
              <a:sym typeface="Lato Bold"/>
            </a:endParaRPr>
          </a:p>
        </p:txBody>
      </p:sp>
      <p:sp>
        <p:nvSpPr>
          <p:cNvPr id="33" name="TextBox 33"/>
          <p:cNvSpPr txBox="1"/>
          <p:nvPr/>
        </p:nvSpPr>
        <p:spPr>
          <a:xfrm>
            <a:off x="1028700" y="6925123"/>
            <a:ext cx="3884045" cy="912018"/>
          </a:xfrm>
          <a:prstGeom prst="rect">
            <a:avLst/>
          </a:prstGeom>
        </p:spPr>
        <p:txBody>
          <a:bodyPr lIns="0" tIns="0" rIns="0" bIns="0" rtlCol="0" anchor="t">
            <a:spAutoFit/>
          </a:bodyPr>
          <a:lstStyle/>
          <a:p>
            <a:pPr algn="ctr">
              <a:lnSpc>
                <a:spcPts val="3660"/>
              </a:lnSpc>
            </a:pPr>
            <a:r>
              <a:rPr lang="en-US" sz="2614" b="1">
                <a:solidFill>
                  <a:srgbClr val="2E2E2E"/>
                </a:solidFill>
                <a:latin typeface="Lato Bold"/>
                <a:ea typeface="Lato Bold"/>
                <a:cs typeface="Lato Bold"/>
                <a:sym typeface="Lato Bold"/>
              </a:rPr>
              <a:t>presented  to </a:t>
            </a:r>
            <a:r>
              <a:rPr lang="en-US" sz="2614" b="1">
                <a:solidFill>
                  <a:srgbClr val="0097B2"/>
                </a:solidFill>
                <a:latin typeface="Lato Bold"/>
                <a:ea typeface="Lato Bold"/>
                <a:cs typeface="Lato Bold"/>
                <a:sym typeface="Lato Bold"/>
              </a:rPr>
              <a:t>Golam Mostofa Naeem</a:t>
            </a:r>
          </a:p>
        </p:txBody>
      </p:sp>
      <p:sp>
        <p:nvSpPr>
          <p:cNvPr id="34" name="TextBox 34"/>
          <p:cNvSpPr txBox="1"/>
          <p:nvPr/>
        </p:nvSpPr>
        <p:spPr>
          <a:xfrm>
            <a:off x="1967218" y="7996298"/>
            <a:ext cx="1789373" cy="852261"/>
          </a:xfrm>
          <a:prstGeom prst="rect">
            <a:avLst/>
          </a:prstGeom>
        </p:spPr>
        <p:txBody>
          <a:bodyPr lIns="0" tIns="0" rIns="0" bIns="0" rtlCol="0" anchor="t">
            <a:spAutoFit/>
          </a:bodyPr>
          <a:lstStyle/>
          <a:p>
            <a:pPr algn="ctr">
              <a:lnSpc>
                <a:spcPts val="1686"/>
              </a:lnSpc>
            </a:pPr>
            <a:endParaRPr/>
          </a:p>
          <a:p>
            <a:pPr algn="ctr">
              <a:lnSpc>
                <a:spcPts val="1686"/>
              </a:lnSpc>
            </a:pPr>
            <a:r>
              <a:rPr lang="en-US" sz="1204" b="1">
                <a:solidFill>
                  <a:srgbClr val="2E2E2E"/>
                </a:solidFill>
                <a:latin typeface="Lato Bold"/>
                <a:ea typeface="Lato Bold"/>
                <a:cs typeface="Lato Bold"/>
                <a:sym typeface="Lato Bold"/>
              </a:rPr>
              <a:t>Metropolitan University, Sylhet</a:t>
            </a:r>
          </a:p>
          <a:p>
            <a:pPr algn="ctr">
              <a:lnSpc>
                <a:spcPts val="1686"/>
              </a:lnSpc>
            </a:pPr>
            <a:endParaRPr lang="en-US" sz="1204" b="1">
              <a:solidFill>
                <a:srgbClr val="2E2E2E"/>
              </a:solidFill>
              <a:latin typeface="Lato Bold"/>
              <a:ea typeface="Lato Bold"/>
              <a:cs typeface="Lato Bold"/>
              <a:sym typeface="Lat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000500" y="-4000500"/>
            <a:ext cx="10287000" cy="18288000"/>
            <a:chOff x="0" y="0"/>
            <a:chExt cx="2709333" cy="4816593"/>
          </a:xfrm>
        </p:grpSpPr>
        <p:sp>
          <p:nvSpPr>
            <p:cNvPr id="3" name="Freeform 3"/>
            <p:cNvSpPr/>
            <p:nvPr/>
          </p:nvSpPr>
          <p:spPr>
            <a:xfrm>
              <a:off x="0" y="0"/>
              <a:ext cx="2709333" cy="4816592"/>
            </a:xfrm>
            <a:custGeom>
              <a:avLst/>
              <a:gdLst/>
              <a:ahLst/>
              <a:cxnLst/>
              <a:rect l="l" t="t" r="r" b="b"/>
              <a:pathLst>
                <a:path w="2709333" h="4816592">
                  <a:moveTo>
                    <a:pt x="0" y="0"/>
                  </a:moveTo>
                  <a:lnTo>
                    <a:pt x="2709333" y="0"/>
                  </a:lnTo>
                  <a:lnTo>
                    <a:pt x="2709333" y="4816592"/>
                  </a:lnTo>
                  <a:lnTo>
                    <a:pt x="0" y="4816592"/>
                  </a:lnTo>
                  <a:close/>
                </a:path>
              </a:pathLst>
            </a:custGeom>
            <a:solidFill>
              <a:srgbClr val="FFC2CA"/>
            </a:solidFill>
          </p:spPr>
        </p:sp>
        <p:sp>
          <p:nvSpPr>
            <p:cNvPr id="4" name="TextBox 4"/>
            <p:cNvSpPr txBox="1"/>
            <p:nvPr/>
          </p:nvSpPr>
          <p:spPr>
            <a:xfrm>
              <a:off x="0" y="-38100"/>
              <a:ext cx="2709333"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537318" y="-56820"/>
            <a:ext cx="7659556" cy="1269354"/>
          </a:xfrm>
          <a:prstGeom prst="rect">
            <a:avLst/>
          </a:prstGeom>
        </p:spPr>
        <p:txBody>
          <a:bodyPr lIns="0" tIns="0" rIns="0" bIns="0" rtlCol="0" anchor="t">
            <a:spAutoFit/>
          </a:bodyPr>
          <a:lstStyle/>
          <a:p>
            <a:pPr algn="l">
              <a:lnSpc>
                <a:spcPts val="10360"/>
              </a:lnSpc>
            </a:pPr>
            <a:r>
              <a:rPr lang="en-US" sz="7400" b="1" i="1">
                <a:solidFill>
                  <a:srgbClr val="2E2E2E"/>
                </a:solidFill>
                <a:latin typeface="Lato Bold Italics"/>
                <a:ea typeface="Lato Bold Italics"/>
                <a:cs typeface="Lato Bold Italics"/>
                <a:sym typeface="Lato Bold Italics"/>
              </a:rPr>
              <a:t>INTRODUCTION</a:t>
            </a:r>
          </a:p>
        </p:txBody>
      </p:sp>
      <p:sp>
        <p:nvSpPr>
          <p:cNvPr id="6" name="TextBox 6"/>
          <p:cNvSpPr txBox="1"/>
          <p:nvPr/>
        </p:nvSpPr>
        <p:spPr>
          <a:xfrm>
            <a:off x="682599" y="1977973"/>
            <a:ext cx="17029247" cy="1315066"/>
          </a:xfrm>
          <a:prstGeom prst="rect">
            <a:avLst/>
          </a:prstGeom>
        </p:spPr>
        <p:txBody>
          <a:bodyPr lIns="0" tIns="0" rIns="0" bIns="0" rtlCol="0" anchor="t">
            <a:spAutoFit/>
          </a:bodyPr>
          <a:lstStyle/>
          <a:p>
            <a:pPr algn="just">
              <a:lnSpc>
                <a:spcPts val="3580"/>
              </a:lnSpc>
            </a:pPr>
            <a:r>
              <a:rPr lang="en-US" sz="2237">
                <a:solidFill>
                  <a:srgbClr val="000000"/>
                </a:solidFill>
                <a:latin typeface="Lato"/>
                <a:ea typeface="Lato"/>
                <a:cs typeface="Lato"/>
                <a:sym typeface="Lato"/>
              </a:rPr>
              <a:t>A loan predictor is a tool or system designed to assess the likelihood of a loan applicant’s ability to repay based on various factors, which may include credit history, income, employment status, debt-to-income ratio, and other financial data. By analyzing these inputs, the loan predictor can forecast the risk associated with lending to the applicant, often resulting in a score or recommendation for the lender.</a:t>
            </a:r>
          </a:p>
        </p:txBody>
      </p:sp>
      <p:sp>
        <p:nvSpPr>
          <p:cNvPr id="7" name="TextBox 7"/>
          <p:cNvSpPr txBox="1"/>
          <p:nvPr/>
        </p:nvSpPr>
        <p:spPr>
          <a:xfrm>
            <a:off x="313652" y="3643723"/>
            <a:ext cx="10790346" cy="490412"/>
          </a:xfrm>
          <a:prstGeom prst="rect">
            <a:avLst/>
          </a:prstGeom>
        </p:spPr>
        <p:txBody>
          <a:bodyPr lIns="0" tIns="0" rIns="0" bIns="0" rtlCol="0" anchor="t">
            <a:spAutoFit/>
          </a:bodyPr>
          <a:lstStyle/>
          <a:p>
            <a:pPr algn="just">
              <a:lnSpc>
                <a:spcPts val="4053"/>
              </a:lnSpc>
            </a:pPr>
            <a:r>
              <a:rPr lang="en-US" sz="2533" b="1" i="1">
                <a:solidFill>
                  <a:srgbClr val="4D4D4D"/>
                </a:solidFill>
                <a:latin typeface="Lato Bold Italics"/>
                <a:ea typeface="Lato Bold Italics"/>
                <a:cs typeface="Lato Bold Italics"/>
                <a:sym typeface="Lato Bold Italics"/>
              </a:rPr>
              <a:t>Why Choose a Loan Predictor?</a:t>
            </a:r>
          </a:p>
        </p:txBody>
      </p:sp>
      <p:sp>
        <p:nvSpPr>
          <p:cNvPr id="8" name="TextBox 8"/>
          <p:cNvSpPr txBox="1"/>
          <p:nvPr/>
        </p:nvSpPr>
        <p:spPr>
          <a:xfrm>
            <a:off x="3038467" y="4202945"/>
            <a:ext cx="10897665" cy="2043120"/>
          </a:xfrm>
          <a:prstGeom prst="rect">
            <a:avLst/>
          </a:prstGeom>
        </p:spPr>
        <p:txBody>
          <a:bodyPr lIns="0" tIns="0" rIns="0" bIns="0" rtlCol="0" anchor="t">
            <a:spAutoFit/>
          </a:bodyPr>
          <a:lstStyle/>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Improved Accuracy</a:t>
            </a:r>
          </a:p>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Efficiency</a:t>
            </a:r>
          </a:p>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Objective Decision-Making</a:t>
            </a:r>
          </a:p>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Enhanced Customer Experience</a:t>
            </a:r>
          </a:p>
        </p:txBody>
      </p:sp>
      <p:sp>
        <p:nvSpPr>
          <p:cNvPr id="9" name="TextBox 9"/>
          <p:cNvSpPr txBox="1"/>
          <p:nvPr/>
        </p:nvSpPr>
        <p:spPr>
          <a:xfrm>
            <a:off x="189837" y="6755855"/>
            <a:ext cx="10914161" cy="490412"/>
          </a:xfrm>
          <a:prstGeom prst="rect">
            <a:avLst/>
          </a:prstGeom>
        </p:spPr>
        <p:txBody>
          <a:bodyPr lIns="0" tIns="0" rIns="0" bIns="0" rtlCol="0" anchor="t">
            <a:spAutoFit/>
          </a:bodyPr>
          <a:lstStyle/>
          <a:p>
            <a:pPr algn="just">
              <a:lnSpc>
                <a:spcPts val="4053"/>
              </a:lnSpc>
            </a:pPr>
            <a:r>
              <a:rPr lang="en-US" sz="2533" b="1" i="1">
                <a:solidFill>
                  <a:srgbClr val="4D4D4D"/>
                </a:solidFill>
                <a:latin typeface="Lato Bold Italics"/>
                <a:ea typeface="Lato Bold Italics"/>
                <a:cs typeface="Lato Bold Italics"/>
                <a:sym typeface="Lato Bold Italics"/>
              </a:rPr>
              <a:t>Importance of a Loan Predictor : </a:t>
            </a:r>
          </a:p>
        </p:txBody>
      </p:sp>
      <p:sp>
        <p:nvSpPr>
          <p:cNvPr id="10" name="TextBox 10"/>
          <p:cNvSpPr txBox="1"/>
          <p:nvPr/>
        </p:nvSpPr>
        <p:spPr>
          <a:xfrm>
            <a:off x="3591049" y="7384177"/>
            <a:ext cx="10897665" cy="1523654"/>
          </a:xfrm>
          <a:prstGeom prst="rect">
            <a:avLst/>
          </a:prstGeom>
        </p:spPr>
        <p:txBody>
          <a:bodyPr lIns="0" tIns="0" rIns="0" bIns="0" rtlCol="0" anchor="t">
            <a:spAutoFit/>
          </a:bodyPr>
          <a:lstStyle/>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Risk Management</a:t>
            </a:r>
          </a:p>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Operational Savings</a:t>
            </a:r>
          </a:p>
          <a:p>
            <a:pPr marL="552470" lvl="1" indent="-276235" algn="just">
              <a:lnSpc>
                <a:spcPts val="4094"/>
              </a:lnSpc>
              <a:buFont typeface="Arial"/>
              <a:buChar char="•"/>
            </a:pPr>
            <a:r>
              <a:rPr lang="en-US" sz="2558" b="1">
                <a:solidFill>
                  <a:srgbClr val="4D4D4D"/>
                </a:solidFill>
                <a:latin typeface="Lato Bold"/>
                <a:ea typeface="Lato Bold"/>
                <a:cs typeface="Lato Bold"/>
                <a:sym typeface="Lato Bold"/>
              </a:rPr>
              <a:t>Competitive Edge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7143" y="269888"/>
            <a:ext cx="5694165" cy="9867598"/>
            <a:chOff x="0" y="0"/>
            <a:chExt cx="1499698" cy="2598874"/>
          </a:xfrm>
        </p:grpSpPr>
        <p:sp>
          <p:nvSpPr>
            <p:cNvPr id="3" name="Freeform 3"/>
            <p:cNvSpPr/>
            <p:nvPr/>
          </p:nvSpPr>
          <p:spPr>
            <a:xfrm>
              <a:off x="0" y="0"/>
              <a:ext cx="1499698" cy="2598874"/>
            </a:xfrm>
            <a:custGeom>
              <a:avLst/>
              <a:gdLst/>
              <a:ahLst/>
              <a:cxnLst/>
              <a:rect l="l" t="t" r="r" b="b"/>
              <a:pathLst>
                <a:path w="1499698" h="2598874">
                  <a:moveTo>
                    <a:pt x="0" y="0"/>
                  </a:moveTo>
                  <a:lnTo>
                    <a:pt x="1499698" y="0"/>
                  </a:lnTo>
                  <a:lnTo>
                    <a:pt x="1499698" y="2598874"/>
                  </a:lnTo>
                  <a:lnTo>
                    <a:pt x="0" y="2598874"/>
                  </a:lnTo>
                  <a:close/>
                </a:path>
              </a:pathLst>
            </a:custGeom>
            <a:solidFill>
              <a:srgbClr val="FFC2CA"/>
            </a:solidFill>
          </p:spPr>
        </p:sp>
        <p:sp>
          <p:nvSpPr>
            <p:cNvPr id="4" name="TextBox 4"/>
            <p:cNvSpPr txBox="1"/>
            <p:nvPr/>
          </p:nvSpPr>
          <p:spPr>
            <a:xfrm>
              <a:off x="0" y="-38100"/>
              <a:ext cx="1499698" cy="26369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309642" y="269888"/>
            <a:ext cx="12655429" cy="9867598"/>
            <a:chOff x="0" y="0"/>
            <a:chExt cx="3333117" cy="2598874"/>
          </a:xfrm>
        </p:grpSpPr>
        <p:sp>
          <p:nvSpPr>
            <p:cNvPr id="6" name="Freeform 6"/>
            <p:cNvSpPr/>
            <p:nvPr/>
          </p:nvSpPr>
          <p:spPr>
            <a:xfrm>
              <a:off x="0" y="0"/>
              <a:ext cx="3333117" cy="2598874"/>
            </a:xfrm>
            <a:custGeom>
              <a:avLst/>
              <a:gdLst/>
              <a:ahLst/>
              <a:cxnLst/>
              <a:rect l="l" t="t" r="r" b="b"/>
              <a:pathLst>
                <a:path w="3333117" h="2598874">
                  <a:moveTo>
                    <a:pt x="0" y="0"/>
                  </a:moveTo>
                  <a:lnTo>
                    <a:pt x="3333117" y="0"/>
                  </a:lnTo>
                  <a:lnTo>
                    <a:pt x="3333117" y="2598874"/>
                  </a:lnTo>
                  <a:lnTo>
                    <a:pt x="0" y="2598874"/>
                  </a:lnTo>
                  <a:close/>
                </a:path>
              </a:pathLst>
            </a:custGeom>
            <a:solidFill>
              <a:srgbClr val="FFC2CA"/>
            </a:solidFill>
          </p:spPr>
        </p:sp>
        <p:sp>
          <p:nvSpPr>
            <p:cNvPr id="7" name="TextBox 7"/>
            <p:cNvSpPr txBox="1"/>
            <p:nvPr/>
          </p:nvSpPr>
          <p:spPr>
            <a:xfrm>
              <a:off x="0" y="-38100"/>
              <a:ext cx="3333117" cy="263697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43404" y="3272065"/>
            <a:ext cx="17334992" cy="5282077"/>
          </a:xfrm>
          <a:prstGeom prst="rect">
            <a:avLst/>
          </a:prstGeom>
        </p:spPr>
        <p:txBody>
          <a:bodyPr lIns="0" tIns="0" rIns="0" bIns="0" rtlCol="0" anchor="t">
            <a:spAutoFit/>
          </a:bodyPr>
          <a:lstStyle/>
          <a:p>
            <a:pPr algn="ctr">
              <a:lnSpc>
                <a:spcPts val="3841"/>
              </a:lnSpc>
              <a:spcBef>
                <a:spcPct val="0"/>
              </a:spcBef>
            </a:pPr>
            <a:r>
              <a:rPr lang="en-US" sz="2744" b="1" i="1">
                <a:solidFill>
                  <a:srgbClr val="004AAD"/>
                </a:solidFill>
                <a:latin typeface="Canva Sans Bold Italics"/>
                <a:ea typeface="Canva Sans Bold Italics"/>
                <a:cs typeface="Canva Sans Bold Italics"/>
                <a:sym typeface="Canva Sans Bold Italics"/>
              </a:rPr>
              <a:t>Dataset Overview : </a:t>
            </a:r>
          </a:p>
          <a:p>
            <a:pPr algn="ctr">
              <a:lnSpc>
                <a:spcPts val="3841"/>
              </a:lnSpc>
              <a:spcBef>
                <a:spcPct val="0"/>
              </a:spcBef>
            </a:pPr>
            <a:endParaRPr lang="en-US" sz="2744" b="1" i="1">
              <a:solidFill>
                <a:srgbClr val="004AAD"/>
              </a:solidFill>
              <a:latin typeface="Canva Sans Bold Italics"/>
              <a:ea typeface="Canva Sans Bold Italics"/>
              <a:cs typeface="Canva Sans Bold Italics"/>
              <a:sym typeface="Canva Sans Bold Italics"/>
            </a:endParaRPr>
          </a:p>
          <a:p>
            <a:pPr algn="ctr">
              <a:lnSpc>
                <a:spcPts val="4123"/>
              </a:lnSpc>
              <a:spcBef>
                <a:spcPct val="0"/>
              </a:spcBef>
            </a:pPr>
            <a:r>
              <a:rPr lang="en-US" sz="2945" b="1" i="1">
                <a:solidFill>
                  <a:srgbClr val="004AAD"/>
                </a:solidFill>
                <a:latin typeface="Canva Sans Bold Italics"/>
                <a:ea typeface="Canva Sans Bold Italics"/>
                <a:cs typeface="Canva Sans Bold Italics"/>
                <a:sym typeface="Canva Sans Bold Italics"/>
              </a:rPr>
              <a:t>Source: </a:t>
            </a:r>
            <a:r>
              <a:rPr lang="en-US" sz="2945" i="1">
                <a:solidFill>
                  <a:srgbClr val="000000"/>
                </a:solidFill>
                <a:latin typeface="Canva Sans Italics"/>
                <a:ea typeface="Canva Sans Italics"/>
                <a:cs typeface="Canva Sans Italics"/>
                <a:sym typeface="Canva Sans Italics"/>
              </a:rPr>
              <a:t>Historical loan prediction data from financial institutions.</a:t>
            </a:r>
          </a:p>
          <a:p>
            <a:pPr algn="ctr">
              <a:lnSpc>
                <a:spcPts val="3841"/>
              </a:lnSpc>
              <a:spcBef>
                <a:spcPct val="0"/>
              </a:spcBef>
            </a:pPr>
            <a:endParaRPr lang="en-US" sz="2945" i="1">
              <a:solidFill>
                <a:srgbClr val="000000"/>
              </a:solidFill>
              <a:latin typeface="Canva Sans Italics"/>
              <a:ea typeface="Canva Sans Italics"/>
              <a:cs typeface="Canva Sans Italics"/>
              <a:sym typeface="Canva Sans Italics"/>
            </a:endParaRPr>
          </a:p>
          <a:p>
            <a:pPr algn="ctr">
              <a:lnSpc>
                <a:spcPts val="3841"/>
              </a:lnSpc>
              <a:spcBef>
                <a:spcPct val="0"/>
              </a:spcBef>
            </a:pPr>
            <a:r>
              <a:rPr lang="en-US" sz="2744">
                <a:solidFill>
                  <a:srgbClr val="5271FF"/>
                </a:solidFill>
                <a:latin typeface="Canva Sans"/>
                <a:ea typeface="Canva Sans"/>
                <a:cs typeface="Canva Sans"/>
                <a:sym typeface="Canva Sans"/>
              </a:rPr>
              <a:t> </a:t>
            </a:r>
            <a:r>
              <a:rPr lang="en-US" sz="2744" b="1">
                <a:solidFill>
                  <a:srgbClr val="5271FF"/>
                </a:solidFill>
                <a:latin typeface="Canva Sans Bold"/>
                <a:ea typeface="Canva Sans Bold"/>
                <a:cs typeface="Canva Sans Bold"/>
                <a:sym typeface="Canva Sans Bold"/>
              </a:rPr>
              <a:t>Key Features:</a:t>
            </a:r>
            <a:r>
              <a:rPr lang="en-US" sz="2744">
                <a:solidFill>
                  <a:srgbClr val="5271FF"/>
                </a:solidFill>
                <a:latin typeface="Canva Sans"/>
                <a:ea typeface="Canva Sans"/>
                <a:cs typeface="Canva Sans"/>
                <a:sym typeface="Canva Sans"/>
              </a:rPr>
              <a:t> </a:t>
            </a:r>
            <a:r>
              <a:rPr lang="en-US" sz="2744">
                <a:solidFill>
                  <a:srgbClr val="000000"/>
                </a:solidFill>
                <a:latin typeface="Canva Sans"/>
                <a:ea typeface="Canva Sans"/>
                <a:cs typeface="Canva Sans"/>
                <a:sym typeface="Canva Sans"/>
              </a:rPr>
              <a:t>Applicant income, loan amount, credit history, employment status, loan term, and more.</a:t>
            </a:r>
          </a:p>
          <a:p>
            <a:pPr algn="ctr">
              <a:lnSpc>
                <a:spcPts val="3841"/>
              </a:lnSpc>
              <a:spcBef>
                <a:spcPct val="0"/>
              </a:spcBef>
            </a:pPr>
            <a:endParaRPr lang="en-US" sz="2744">
              <a:solidFill>
                <a:srgbClr val="000000"/>
              </a:solidFill>
              <a:latin typeface="Canva Sans"/>
              <a:ea typeface="Canva Sans"/>
              <a:cs typeface="Canva Sans"/>
              <a:sym typeface="Canva Sans"/>
            </a:endParaRPr>
          </a:p>
          <a:p>
            <a:pPr algn="ctr">
              <a:lnSpc>
                <a:spcPts val="3421"/>
              </a:lnSpc>
              <a:spcBef>
                <a:spcPct val="0"/>
              </a:spcBef>
            </a:pPr>
            <a:r>
              <a:rPr lang="en-US" sz="2444" b="1">
                <a:solidFill>
                  <a:srgbClr val="5271FF"/>
                </a:solidFill>
                <a:latin typeface="Canva Sans Bold"/>
                <a:ea typeface="Canva Sans Bold"/>
                <a:cs typeface="Canva Sans Bold"/>
                <a:sym typeface="Canva Sans Bold"/>
              </a:rPr>
              <a:t>Preprocessing:</a:t>
            </a:r>
            <a:r>
              <a:rPr lang="en-US" sz="2444">
                <a:solidFill>
                  <a:srgbClr val="000000"/>
                </a:solidFill>
                <a:latin typeface="Canva Sans"/>
                <a:ea typeface="Canva Sans"/>
                <a:cs typeface="Canva Sans"/>
                <a:sym typeface="Canva Sans"/>
              </a:rPr>
              <a:t> Handling missing values, encoding categorical variables, and normalizing data for model training.</a:t>
            </a:r>
          </a:p>
          <a:p>
            <a:pPr algn="ctr">
              <a:lnSpc>
                <a:spcPts val="3421"/>
              </a:lnSpc>
              <a:spcBef>
                <a:spcPct val="0"/>
              </a:spcBef>
            </a:pPr>
            <a:endParaRPr lang="en-US" sz="2444">
              <a:solidFill>
                <a:srgbClr val="000000"/>
              </a:solidFill>
              <a:latin typeface="Canva Sans"/>
              <a:ea typeface="Canva Sans"/>
              <a:cs typeface="Canva Sans"/>
              <a:sym typeface="Canva Sans"/>
            </a:endParaRPr>
          </a:p>
          <a:p>
            <a:pPr algn="ctr">
              <a:lnSpc>
                <a:spcPts val="4121"/>
              </a:lnSpc>
              <a:spcBef>
                <a:spcPct val="0"/>
              </a:spcBef>
            </a:pPr>
            <a:r>
              <a:rPr lang="en-US" sz="2944" b="1">
                <a:solidFill>
                  <a:srgbClr val="5271FF"/>
                </a:solidFill>
                <a:latin typeface="Canva Sans Bold"/>
                <a:ea typeface="Canva Sans Bold"/>
                <a:cs typeface="Canva Sans Bold"/>
                <a:sym typeface="Canva Sans Bold"/>
              </a:rPr>
              <a:t>Scalability:</a:t>
            </a:r>
            <a:r>
              <a:rPr lang="en-US" sz="2944">
                <a:solidFill>
                  <a:srgbClr val="000000"/>
                </a:solidFill>
                <a:latin typeface="Canva Sans"/>
                <a:ea typeface="Canva Sans"/>
                <a:cs typeface="Canva Sans"/>
                <a:sym typeface="Canva Sans"/>
              </a:rPr>
              <a:t> Adapting the model to handle large datasets efficiently for real-world applications.</a:t>
            </a:r>
          </a:p>
          <a:p>
            <a:pPr algn="ctr">
              <a:lnSpc>
                <a:spcPts val="3841"/>
              </a:lnSpc>
              <a:spcBef>
                <a:spcPct val="0"/>
              </a:spcBef>
            </a:pPr>
            <a:endParaRPr lang="en-US" sz="2944">
              <a:solidFill>
                <a:srgbClr val="000000"/>
              </a:solidFill>
              <a:latin typeface="Canva Sans"/>
              <a:ea typeface="Canva Sans"/>
              <a:cs typeface="Canva Sans"/>
              <a:sym typeface="Canva Sans"/>
            </a:endParaRPr>
          </a:p>
          <a:p>
            <a:pPr algn="ctr">
              <a:lnSpc>
                <a:spcPts val="3981"/>
              </a:lnSpc>
              <a:spcBef>
                <a:spcPct val="0"/>
              </a:spcBef>
            </a:pPr>
            <a:r>
              <a:rPr lang="en-US" sz="2844" b="1">
                <a:solidFill>
                  <a:srgbClr val="5271FF"/>
                </a:solidFill>
                <a:latin typeface="Canva Sans Bold"/>
                <a:ea typeface="Canva Sans Bold"/>
                <a:cs typeface="Canva Sans Bold"/>
                <a:sym typeface="Canva Sans Bold"/>
              </a:rPr>
              <a:t>Feature Importance:</a:t>
            </a:r>
            <a:r>
              <a:rPr lang="en-US" sz="2844">
                <a:solidFill>
                  <a:srgbClr val="000000"/>
                </a:solidFill>
                <a:latin typeface="Canva Sans"/>
                <a:ea typeface="Canva Sans"/>
                <a:cs typeface="Canva Sans"/>
                <a:sym typeface="Canva Sans"/>
              </a:rPr>
              <a:t> Identifying which features most significantly impact loan approval decisions.</a:t>
            </a:r>
          </a:p>
        </p:txBody>
      </p:sp>
      <p:sp>
        <p:nvSpPr>
          <p:cNvPr id="9" name="Freeform 9"/>
          <p:cNvSpPr/>
          <p:nvPr/>
        </p:nvSpPr>
        <p:spPr>
          <a:xfrm>
            <a:off x="443404" y="649294"/>
            <a:ext cx="850474" cy="1082779"/>
          </a:xfrm>
          <a:custGeom>
            <a:avLst/>
            <a:gdLst/>
            <a:ahLst/>
            <a:cxnLst/>
            <a:rect l="l" t="t" r="r" b="b"/>
            <a:pathLst>
              <a:path w="850474" h="1082779">
                <a:moveTo>
                  <a:pt x="0" y="0"/>
                </a:moveTo>
                <a:lnTo>
                  <a:pt x="850474" y="0"/>
                </a:lnTo>
                <a:lnTo>
                  <a:pt x="850474" y="1082779"/>
                </a:lnTo>
                <a:lnTo>
                  <a:pt x="0" y="10827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a:off x="1438508" y="1132587"/>
            <a:ext cx="590647" cy="715541"/>
          </a:xfrm>
          <a:custGeom>
            <a:avLst/>
            <a:gdLst/>
            <a:ahLst/>
            <a:cxnLst/>
            <a:rect l="l" t="t" r="r" b="b"/>
            <a:pathLst>
              <a:path w="590647" h="715541">
                <a:moveTo>
                  <a:pt x="0" y="0"/>
                </a:moveTo>
                <a:lnTo>
                  <a:pt x="590647" y="0"/>
                </a:lnTo>
                <a:lnTo>
                  <a:pt x="590647" y="715542"/>
                </a:lnTo>
                <a:lnTo>
                  <a:pt x="0" y="7155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6203362" y="817258"/>
            <a:ext cx="9349553" cy="1203325"/>
          </a:xfrm>
          <a:prstGeom prst="rect">
            <a:avLst/>
          </a:prstGeom>
        </p:spPr>
        <p:txBody>
          <a:bodyPr lIns="0" tIns="0" rIns="0" bIns="0" rtlCol="0" anchor="t">
            <a:spAutoFit/>
          </a:bodyPr>
          <a:lstStyle/>
          <a:p>
            <a:pPr algn="just">
              <a:lnSpc>
                <a:spcPts val="9800"/>
              </a:lnSpc>
            </a:pPr>
            <a:r>
              <a:rPr lang="en-US" sz="7000">
                <a:solidFill>
                  <a:srgbClr val="4D4D4D"/>
                </a:solidFill>
                <a:latin typeface="Lato"/>
                <a:ea typeface="Lato"/>
                <a:cs typeface="Lato"/>
                <a:sym typeface="Lato"/>
              </a:rPr>
              <a:t>Dataset Description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FFC2CA"/>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152303" y="3130558"/>
            <a:ext cx="7387668" cy="5589269"/>
          </a:xfrm>
          <a:custGeom>
            <a:avLst/>
            <a:gdLst/>
            <a:ahLst/>
            <a:cxnLst/>
            <a:rect l="l" t="t" r="r" b="b"/>
            <a:pathLst>
              <a:path w="7387668" h="5589269">
                <a:moveTo>
                  <a:pt x="0" y="0"/>
                </a:moveTo>
                <a:lnTo>
                  <a:pt x="7387668" y="0"/>
                </a:lnTo>
                <a:lnTo>
                  <a:pt x="7387668" y="5589269"/>
                </a:lnTo>
                <a:lnTo>
                  <a:pt x="0" y="5589269"/>
                </a:lnTo>
                <a:lnTo>
                  <a:pt x="0" y="0"/>
                </a:lnTo>
                <a:close/>
              </a:path>
            </a:pathLst>
          </a:custGeom>
          <a:blipFill>
            <a:blip r:embed="rId2"/>
            <a:stretch>
              <a:fillRect/>
            </a:stretch>
          </a:blipFill>
        </p:spPr>
      </p:sp>
      <p:sp>
        <p:nvSpPr>
          <p:cNvPr id="6" name="Freeform 6"/>
          <p:cNvSpPr/>
          <p:nvPr/>
        </p:nvSpPr>
        <p:spPr>
          <a:xfrm>
            <a:off x="857640" y="3130558"/>
            <a:ext cx="7387668" cy="5589269"/>
          </a:xfrm>
          <a:custGeom>
            <a:avLst/>
            <a:gdLst/>
            <a:ahLst/>
            <a:cxnLst/>
            <a:rect l="l" t="t" r="r" b="b"/>
            <a:pathLst>
              <a:path w="7387668" h="5589269">
                <a:moveTo>
                  <a:pt x="0" y="0"/>
                </a:moveTo>
                <a:lnTo>
                  <a:pt x="7387668" y="0"/>
                </a:lnTo>
                <a:lnTo>
                  <a:pt x="7387668" y="5589269"/>
                </a:lnTo>
                <a:lnTo>
                  <a:pt x="0" y="5589269"/>
                </a:lnTo>
                <a:lnTo>
                  <a:pt x="0" y="0"/>
                </a:lnTo>
                <a:close/>
              </a:path>
            </a:pathLst>
          </a:custGeom>
          <a:blipFill>
            <a:blip r:embed="rId3"/>
            <a:stretch>
              <a:fillRect/>
            </a:stretch>
          </a:blipFill>
        </p:spPr>
      </p:sp>
      <p:sp>
        <p:nvSpPr>
          <p:cNvPr id="7" name="TextBox 7"/>
          <p:cNvSpPr txBox="1"/>
          <p:nvPr/>
        </p:nvSpPr>
        <p:spPr>
          <a:xfrm>
            <a:off x="400925" y="1515516"/>
            <a:ext cx="8301099" cy="1483046"/>
          </a:xfrm>
          <a:prstGeom prst="rect">
            <a:avLst/>
          </a:prstGeom>
        </p:spPr>
        <p:txBody>
          <a:bodyPr lIns="0" tIns="0" rIns="0" bIns="0" rtlCol="0" anchor="t">
            <a:spAutoFit/>
          </a:bodyPr>
          <a:lstStyle/>
          <a:p>
            <a:pPr algn="just">
              <a:lnSpc>
                <a:spcPts val="3574"/>
              </a:lnSpc>
            </a:pPr>
            <a:r>
              <a:rPr lang="en-US" sz="2234" b="1" spc="194">
                <a:solidFill>
                  <a:srgbClr val="5E17EB"/>
                </a:solidFill>
                <a:latin typeface="Lato Bold"/>
                <a:ea typeface="Lato Bold"/>
                <a:cs typeface="Lato Bold"/>
                <a:sym typeface="Lato Bold"/>
              </a:rPr>
              <a:t>EDUCATION status loan count : </a:t>
            </a:r>
          </a:p>
          <a:p>
            <a:pPr algn="just">
              <a:lnSpc>
                <a:spcPts val="4173"/>
              </a:lnSpc>
            </a:pPr>
            <a:r>
              <a:rPr lang="en-US" sz="2608" spc="226">
                <a:solidFill>
                  <a:srgbClr val="4D4D4D"/>
                </a:solidFill>
                <a:latin typeface="Lato"/>
                <a:ea typeface="Lato"/>
                <a:cs typeface="Lato"/>
                <a:sym typeface="Lato"/>
              </a:rPr>
              <a:t>Graduate and not Graduate --&gt;</a:t>
            </a:r>
          </a:p>
          <a:p>
            <a:pPr algn="just">
              <a:lnSpc>
                <a:spcPts val="4404"/>
              </a:lnSpc>
            </a:pPr>
            <a:endParaRPr lang="en-US" sz="2608" spc="226">
              <a:solidFill>
                <a:srgbClr val="4D4D4D"/>
              </a:solidFill>
              <a:latin typeface="Lato"/>
              <a:ea typeface="Lato"/>
              <a:cs typeface="Lato"/>
              <a:sym typeface="Lato"/>
            </a:endParaRPr>
          </a:p>
        </p:txBody>
      </p:sp>
      <p:sp>
        <p:nvSpPr>
          <p:cNvPr id="8" name="TextBox 8"/>
          <p:cNvSpPr txBox="1"/>
          <p:nvPr/>
        </p:nvSpPr>
        <p:spPr>
          <a:xfrm>
            <a:off x="10152303" y="2299939"/>
            <a:ext cx="8135697" cy="527140"/>
          </a:xfrm>
          <a:prstGeom prst="rect">
            <a:avLst/>
          </a:prstGeom>
        </p:spPr>
        <p:txBody>
          <a:bodyPr lIns="0" tIns="0" rIns="0" bIns="0" rtlCol="0" anchor="t">
            <a:spAutoFit/>
          </a:bodyPr>
          <a:lstStyle/>
          <a:p>
            <a:pPr algn="just">
              <a:lnSpc>
                <a:spcPts val="4404"/>
              </a:lnSpc>
            </a:pPr>
            <a:r>
              <a:rPr lang="en-US" sz="2753" b="1">
                <a:solidFill>
                  <a:srgbClr val="004AAD"/>
                </a:solidFill>
                <a:latin typeface="Lato Bold"/>
                <a:ea typeface="Lato Bold"/>
                <a:cs typeface="Lato Bold"/>
                <a:sym typeface="Lato Bold"/>
              </a:rPr>
              <a:t>Married Loan status count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8F1"/>
        </a:solidFill>
        <a:effectLst/>
      </p:bgPr>
    </p:bg>
    <p:spTree>
      <p:nvGrpSpPr>
        <p:cNvPr id="1" name=""/>
        <p:cNvGrpSpPr/>
        <p:nvPr/>
      </p:nvGrpSpPr>
      <p:grpSpPr>
        <a:xfrm>
          <a:off x="0" y="0"/>
          <a:ext cx="0" cy="0"/>
          <a:chOff x="0" y="0"/>
          <a:chExt cx="0" cy="0"/>
        </a:xfrm>
      </p:grpSpPr>
      <p:sp>
        <p:nvSpPr>
          <p:cNvPr id="2" name="Freeform 2"/>
          <p:cNvSpPr/>
          <p:nvPr/>
        </p:nvSpPr>
        <p:spPr>
          <a:xfrm rot="371216">
            <a:off x="138033" y="1257162"/>
            <a:ext cx="1431617" cy="2638926"/>
          </a:xfrm>
          <a:custGeom>
            <a:avLst/>
            <a:gdLst/>
            <a:ahLst/>
            <a:cxnLst/>
            <a:rect l="l" t="t" r="r" b="b"/>
            <a:pathLst>
              <a:path w="1431617" h="2638926">
                <a:moveTo>
                  <a:pt x="0" y="0"/>
                </a:moveTo>
                <a:lnTo>
                  <a:pt x="1431617" y="0"/>
                </a:lnTo>
                <a:lnTo>
                  <a:pt x="1431617" y="2638925"/>
                </a:lnTo>
                <a:lnTo>
                  <a:pt x="0" y="263892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843238" y="2408681"/>
            <a:ext cx="6172831" cy="6334061"/>
          </a:xfrm>
          <a:custGeom>
            <a:avLst/>
            <a:gdLst/>
            <a:ahLst/>
            <a:cxnLst/>
            <a:rect l="l" t="t" r="r" b="b"/>
            <a:pathLst>
              <a:path w="6172831" h="6334061">
                <a:moveTo>
                  <a:pt x="0" y="0"/>
                </a:moveTo>
                <a:lnTo>
                  <a:pt x="6172830" y="0"/>
                </a:lnTo>
                <a:lnTo>
                  <a:pt x="6172830" y="6334061"/>
                </a:lnTo>
                <a:lnTo>
                  <a:pt x="0" y="63340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157889" y="7128328"/>
            <a:ext cx="1766701" cy="1828410"/>
          </a:xfrm>
          <a:custGeom>
            <a:avLst/>
            <a:gdLst/>
            <a:ahLst/>
            <a:cxnLst/>
            <a:rect l="l" t="t" r="r" b="b"/>
            <a:pathLst>
              <a:path w="1766701" h="1828410">
                <a:moveTo>
                  <a:pt x="0" y="0"/>
                </a:moveTo>
                <a:lnTo>
                  <a:pt x="1766701" y="0"/>
                </a:lnTo>
                <a:lnTo>
                  <a:pt x="1766701" y="1828410"/>
                </a:lnTo>
                <a:lnTo>
                  <a:pt x="0" y="182841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3331616">
            <a:off x="-1548067" y="7037435"/>
            <a:ext cx="5379349" cy="4727733"/>
          </a:xfrm>
          <a:custGeom>
            <a:avLst/>
            <a:gdLst/>
            <a:ahLst/>
            <a:cxnLst/>
            <a:rect l="l" t="t" r="r" b="b"/>
            <a:pathLst>
              <a:path w="5379349" h="4727733">
                <a:moveTo>
                  <a:pt x="0" y="0"/>
                </a:moveTo>
                <a:lnTo>
                  <a:pt x="5379349" y="0"/>
                </a:lnTo>
                <a:lnTo>
                  <a:pt x="5379349" y="4727732"/>
                </a:lnTo>
                <a:lnTo>
                  <a:pt x="0" y="472773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rot="7310698">
            <a:off x="14923443" y="-2676095"/>
            <a:ext cx="4315728" cy="5846429"/>
          </a:xfrm>
          <a:custGeom>
            <a:avLst/>
            <a:gdLst/>
            <a:ahLst/>
            <a:cxnLst/>
            <a:rect l="l" t="t" r="r" b="b"/>
            <a:pathLst>
              <a:path w="4315728" h="5846429">
                <a:moveTo>
                  <a:pt x="0" y="0"/>
                </a:moveTo>
                <a:lnTo>
                  <a:pt x="4315728" y="0"/>
                </a:lnTo>
                <a:lnTo>
                  <a:pt x="4315728" y="5846429"/>
                </a:lnTo>
                <a:lnTo>
                  <a:pt x="0" y="584642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853842" y="2982942"/>
            <a:ext cx="7031288" cy="6716860"/>
          </a:xfrm>
          <a:custGeom>
            <a:avLst/>
            <a:gdLst/>
            <a:ahLst/>
            <a:cxnLst/>
            <a:rect l="l" t="t" r="r" b="b"/>
            <a:pathLst>
              <a:path w="7031288" h="6716860">
                <a:moveTo>
                  <a:pt x="0" y="0"/>
                </a:moveTo>
                <a:lnTo>
                  <a:pt x="7031288" y="0"/>
                </a:lnTo>
                <a:lnTo>
                  <a:pt x="7031288" y="6716860"/>
                </a:lnTo>
                <a:lnTo>
                  <a:pt x="0" y="6716860"/>
                </a:lnTo>
                <a:lnTo>
                  <a:pt x="0" y="0"/>
                </a:lnTo>
                <a:close/>
              </a:path>
            </a:pathLst>
          </a:custGeom>
          <a:blipFill>
            <a:blip r:embed="rId12"/>
            <a:stretch>
              <a:fillRect l="-1219" t="-2978" b="-2978"/>
            </a:stretch>
          </a:blipFill>
        </p:spPr>
      </p:sp>
      <p:sp>
        <p:nvSpPr>
          <p:cNvPr id="8" name="TextBox 8"/>
          <p:cNvSpPr txBox="1"/>
          <p:nvPr/>
        </p:nvSpPr>
        <p:spPr>
          <a:xfrm>
            <a:off x="6600674" y="85725"/>
            <a:ext cx="4790794" cy="2027448"/>
          </a:xfrm>
          <a:prstGeom prst="rect">
            <a:avLst/>
          </a:prstGeom>
        </p:spPr>
        <p:txBody>
          <a:bodyPr lIns="0" tIns="0" rIns="0" bIns="0" rtlCol="0" anchor="t">
            <a:spAutoFit/>
          </a:bodyPr>
          <a:lstStyle/>
          <a:p>
            <a:pPr algn="ctr">
              <a:lnSpc>
                <a:spcPts val="7867"/>
              </a:lnSpc>
            </a:pPr>
            <a:r>
              <a:rPr lang="en-US" sz="7422">
                <a:solidFill>
                  <a:srgbClr val="DB5C5C"/>
                </a:solidFill>
                <a:latin typeface="210 클레이토이"/>
                <a:ea typeface="210 클레이토이"/>
                <a:cs typeface="210 클레이토이"/>
                <a:sym typeface="210 클레이토이"/>
              </a:rPr>
              <a:t>Data Analysis</a:t>
            </a:r>
          </a:p>
        </p:txBody>
      </p:sp>
      <p:sp>
        <p:nvSpPr>
          <p:cNvPr id="9" name="TextBox 9"/>
          <p:cNvSpPr txBox="1"/>
          <p:nvPr/>
        </p:nvSpPr>
        <p:spPr>
          <a:xfrm>
            <a:off x="10888410" y="5009279"/>
            <a:ext cx="4152830" cy="3448791"/>
          </a:xfrm>
          <a:prstGeom prst="rect">
            <a:avLst/>
          </a:prstGeom>
        </p:spPr>
        <p:txBody>
          <a:bodyPr lIns="0" tIns="0" rIns="0" bIns="0" rtlCol="0" anchor="t">
            <a:spAutoFit/>
          </a:bodyPr>
          <a:lstStyle/>
          <a:p>
            <a:pPr algn="ctr">
              <a:lnSpc>
                <a:spcPts val="2315"/>
              </a:lnSpc>
            </a:pPr>
            <a:r>
              <a:rPr lang="en-US" sz="2184">
                <a:solidFill>
                  <a:srgbClr val="DB5C5C"/>
                </a:solidFill>
                <a:latin typeface="210 클레이토이"/>
                <a:ea typeface="210 클레이토이"/>
                <a:cs typeface="210 클레이토이"/>
                <a:sym typeface="210 클레이토이"/>
              </a:rPr>
              <a:t>Here’s the flowchart representing the loan approval prediction model process. It covers the steps from data collection and preprocessing to model training, evaluation, and deployment for real-time loan approval predictions, with a focus on the accuracy achieved (0.7986) on the training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E2DD"/>
        </a:solidFill>
        <a:effectLst/>
      </p:bgPr>
    </p:bg>
    <p:spTree>
      <p:nvGrpSpPr>
        <p:cNvPr id="1" name=""/>
        <p:cNvGrpSpPr/>
        <p:nvPr/>
      </p:nvGrpSpPr>
      <p:grpSpPr>
        <a:xfrm>
          <a:off x="0" y="0"/>
          <a:ext cx="0" cy="0"/>
          <a:chOff x="0" y="0"/>
          <a:chExt cx="0" cy="0"/>
        </a:xfrm>
      </p:grpSpPr>
      <p:sp>
        <p:nvSpPr>
          <p:cNvPr id="2" name="Freeform 2"/>
          <p:cNvSpPr/>
          <p:nvPr/>
        </p:nvSpPr>
        <p:spPr>
          <a:xfrm>
            <a:off x="-704427" y="5746218"/>
            <a:ext cx="8166781" cy="5919275"/>
          </a:xfrm>
          <a:custGeom>
            <a:avLst/>
            <a:gdLst/>
            <a:ahLst/>
            <a:cxnLst/>
            <a:rect l="l" t="t" r="r" b="b"/>
            <a:pathLst>
              <a:path w="8166781" h="5919275">
                <a:moveTo>
                  <a:pt x="0" y="0"/>
                </a:moveTo>
                <a:lnTo>
                  <a:pt x="8166781" y="0"/>
                </a:lnTo>
                <a:lnTo>
                  <a:pt x="8166781" y="5919275"/>
                </a:lnTo>
                <a:lnTo>
                  <a:pt x="0" y="591927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290545" y="228600"/>
            <a:ext cx="9706910" cy="1078137"/>
          </a:xfrm>
          <a:prstGeom prst="rect">
            <a:avLst/>
          </a:prstGeom>
        </p:spPr>
        <p:txBody>
          <a:bodyPr lIns="0" tIns="0" rIns="0" bIns="0" rtlCol="0" anchor="t">
            <a:spAutoFit/>
          </a:bodyPr>
          <a:lstStyle/>
          <a:p>
            <a:pPr algn="l">
              <a:lnSpc>
                <a:spcPts val="7811"/>
              </a:lnSpc>
            </a:pPr>
            <a:r>
              <a:rPr lang="en-US" sz="8583" b="1">
                <a:solidFill>
                  <a:srgbClr val="FF6EAF"/>
                </a:solidFill>
                <a:latin typeface="Simonetta Bold"/>
                <a:ea typeface="Simonetta Bold"/>
                <a:cs typeface="Simonetta Bold"/>
                <a:sym typeface="Simonetta Bold"/>
              </a:rPr>
              <a:t>loan(Data)Analysis</a:t>
            </a:r>
          </a:p>
        </p:txBody>
      </p:sp>
      <p:sp>
        <p:nvSpPr>
          <p:cNvPr id="4" name="TextBox 4"/>
          <p:cNvSpPr txBox="1"/>
          <p:nvPr/>
        </p:nvSpPr>
        <p:spPr>
          <a:xfrm>
            <a:off x="1028700" y="2160391"/>
            <a:ext cx="6815617" cy="7753728"/>
          </a:xfrm>
          <a:prstGeom prst="rect">
            <a:avLst/>
          </a:prstGeom>
        </p:spPr>
        <p:txBody>
          <a:bodyPr lIns="0" tIns="0" rIns="0" bIns="0" rtlCol="0" anchor="t">
            <a:spAutoFit/>
          </a:bodyPr>
          <a:lstStyle/>
          <a:p>
            <a:pPr algn="l">
              <a:lnSpc>
                <a:spcPts val="3864"/>
              </a:lnSpc>
            </a:pPr>
            <a:r>
              <a:rPr lang="en-US" sz="2760" b="1">
                <a:solidFill>
                  <a:srgbClr val="3273A1"/>
                </a:solidFill>
                <a:latin typeface="Simonetta Bold"/>
                <a:ea typeface="Simonetta Bold"/>
                <a:cs typeface="Simonetta Bold"/>
                <a:sym typeface="Simonetta Bold"/>
              </a:rPr>
              <a:t> Data Collection</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Data Preprocessing</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Data Splitting</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Feature Selection/Engineering</a:t>
            </a:r>
          </a:p>
          <a:p>
            <a:pPr algn="l">
              <a:lnSpc>
                <a:spcPts val="4284"/>
              </a:lnSpc>
            </a:pPr>
            <a:r>
              <a:rPr lang="en-US" sz="30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Model Selection and Training</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Model Evaluation</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 Model Optimization (Optional)</a:t>
            </a:r>
          </a:p>
          <a:p>
            <a:pPr algn="l">
              <a:lnSpc>
                <a:spcPts val="3864"/>
              </a:lnSpc>
            </a:pPr>
            <a:r>
              <a:rPr lang="en-US" sz="2760" b="1">
                <a:solidFill>
                  <a:srgbClr val="3273A1"/>
                </a:solidFill>
                <a:latin typeface="Simonetta Bold"/>
                <a:ea typeface="Simonetta Bold"/>
                <a:cs typeface="Simonetta Bold"/>
                <a:sym typeface="Simonetta Bold"/>
              </a:rPr>
              <a:t>           ↓</a:t>
            </a:r>
          </a:p>
          <a:p>
            <a:pPr algn="l">
              <a:lnSpc>
                <a:spcPts val="3864"/>
              </a:lnSpc>
            </a:pPr>
            <a:r>
              <a:rPr lang="en-US" sz="2760" b="1">
                <a:solidFill>
                  <a:srgbClr val="3273A1"/>
                </a:solidFill>
                <a:latin typeface="Simonetta Bold"/>
                <a:ea typeface="Simonetta Bold"/>
                <a:cs typeface="Simonetta Bold"/>
                <a:sym typeface="Simonetta Bold"/>
              </a:rPr>
              <a:t>Insights and Reporting</a:t>
            </a:r>
          </a:p>
          <a:p>
            <a:pPr algn="l">
              <a:lnSpc>
                <a:spcPts val="3444"/>
              </a:lnSpc>
            </a:pPr>
            <a:endParaRPr lang="en-US" sz="2760" b="1">
              <a:solidFill>
                <a:srgbClr val="3273A1"/>
              </a:solidFill>
              <a:latin typeface="Simonetta Bold"/>
              <a:ea typeface="Simonetta Bold"/>
              <a:cs typeface="Simonetta Bold"/>
              <a:sym typeface="Simonetta Bold"/>
            </a:endParaRPr>
          </a:p>
        </p:txBody>
      </p:sp>
      <p:pic>
        <p:nvPicPr>
          <p:cNvPr id="5" name="Picture 5"/>
          <p:cNvPicPr>
            <a:picLocks noChangeAspect="1"/>
          </p:cNvPicPr>
          <p:nvPr/>
        </p:nvPicPr>
        <p:blipFill>
          <a:blip r:embed="rId4"/>
          <a:stretch>
            <a:fillRect/>
          </a:stretch>
        </p:blipFill>
        <p:spPr>
          <a:xfrm>
            <a:off x="10146560" y="2045393"/>
            <a:ext cx="7593732" cy="7175724"/>
          </a:xfrm>
          <a:prstGeom prst="rect">
            <a:avLst/>
          </a:prstGeom>
        </p:spPr>
      </p:pic>
      <p:sp>
        <p:nvSpPr>
          <p:cNvPr id="6" name="Freeform 6"/>
          <p:cNvSpPr/>
          <p:nvPr/>
        </p:nvSpPr>
        <p:spPr>
          <a:xfrm>
            <a:off x="13943426" y="-553480"/>
            <a:ext cx="5955632" cy="4114800"/>
          </a:xfrm>
          <a:custGeom>
            <a:avLst/>
            <a:gdLst/>
            <a:ahLst/>
            <a:cxnLst/>
            <a:rect l="l" t="t" r="r" b="b"/>
            <a:pathLst>
              <a:path w="5955632" h="4114800">
                <a:moveTo>
                  <a:pt x="0" y="0"/>
                </a:moveTo>
                <a:lnTo>
                  <a:pt x="5955631" y="0"/>
                </a:lnTo>
                <a:lnTo>
                  <a:pt x="5955631"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a:off x="5435858" y="687910"/>
            <a:ext cx="7694771" cy="2196507"/>
          </a:xfrm>
          <a:custGeom>
            <a:avLst/>
            <a:gdLst/>
            <a:ahLst/>
            <a:cxnLst/>
            <a:rect l="l" t="t" r="r" b="b"/>
            <a:pathLst>
              <a:path w="7694771" h="2196507">
                <a:moveTo>
                  <a:pt x="0" y="0"/>
                </a:moveTo>
                <a:lnTo>
                  <a:pt x="7694771" y="0"/>
                </a:lnTo>
                <a:lnTo>
                  <a:pt x="7694771" y="2196508"/>
                </a:lnTo>
                <a:lnTo>
                  <a:pt x="0" y="219650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5716039" y="4068694"/>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sp>
      <p:sp>
        <p:nvSpPr>
          <p:cNvPr id="5" name="Freeform 5"/>
          <p:cNvSpPr/>
          <p:nvPr/>
        </p:nvSpPr>
        <p:spPr>
          <a:xfrm rot="5400000">
            <a:off x="11489188" y="3571548"/>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sp>
      <p:sp>
        <p:nvSpPr>
          <p:cNvPr id="6" name="TextBox 6"/>
          <p:cNvSpPr txBox="1"/>
          <p:nvPr/>
        </p:nvSpPr>
        <p:spPr>
          <a:xfrm>
            <a:off x="2284523" y="37794"/>
            <a:ext cx="13925345" cy="2605345"/>
          </a:xfrm>
          <a:prstGeom prst="rect">
            <a:avLst/>
          </a:prstGeom>
        </p:spPr>
        <p:txBody>
          <a:bodyPr lIns="0" tIns="0" rIns="0" bIns="0" rtlCol="0" anchor="t">
            <a:spAutoFit/>
          </a:bodyPr>
          <a:lstStyle/>
          <a:p>
            <a:pPr algn="ctr">
              <a:lnSpc>
                <a:spcPts val="19148"/>
              </a:lnSpc>
              <a:spcBef>
                <a:spcPct val="0"/>
              </a:spcBef>
            </a:pPr>
            <a:r>
              <a:rPr lang="en-US" sz="13677">
                <a:solidFill>
                  <a:srgbClr val="000000"/>
                </a:solidFill>
                <a:latin typeface="Ballpoint"/>
                <a:ea typeface="Ballpoint"/>
                <a:cs typeface="Ballpoint"/>
                <a:sym typeface="Ballpoint"/>
              </a:rPr>
              <a:t>MoDeL Training </a:t>
            </a:r>
          </a:p>
        </p:txBody>
      </p:sp>
      <p:sp>
        <p:nvSpPr>
          <p:cNvPr id="7" name="Freeform 7"/>
          <p:cNvSpPr/>
          <p:nvPr/>
        </p:nvSpPr>
        <p:spPr>
          <a:xfrm rot="5400000">
            <a:off x="-252654" y="3457659"/>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5"/>
            <a:stretch>
              <a:fillRect/>
            </a:stretch>
          </a:blipFill>
        </p:spPr>
      </p:sp>
      <p:sp>
        <p:nvSpPr>
          <p:cNvPr id="8" name="Freeform 8"/>
          <p:cNvSpPr/>
          <p:nvPr/>
        </p:nvSpPr>
        <p:spPr>
          <a:xfrm rot="131805">
            <a:off x="6105887" y="3531821"/>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6"/>
            <a:stretch>
              <a:fillRect/>
            </a:stretch>
          </a:blipFill>
        </p:spPr>
      </p:sp>
      <p:sp>
        <p:nvSpPr>
          <p:cNvPr id="9" name="Freeform 9"/>
          <p:cNvSpPr/>
          <p:nvPr/>
        </p:nvSpPr>
        <p:spPr>
          <a:xfrm rot="131805">
            <a:off x="11938709" y="3500305"/>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sp>
      <p:sp>
        <p:nvSpPr>
          <p:cNvPr id="10" name="Freeform 10"/>
          <p:cNvSpPr/>
          <p:nvPr/>
        </p:nvSpPr>
        <p:spPr>
          <a:xfrm rot="131805">
            <a:off x="124234" y="3357327"/>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6"/>
            <a:stretch>
              <a:fillRect/>
            </a:stretch>
          </a:blipFill>
        </p:spPr>
      </p:sp>
      <p:sp>
        <p:nvSpPr>
          <p:cNvPr id="11" name="TextBox 11"/>
          <p:cNvSpPr txBox="1"/>
          <p:nvPr/>
        </p:nvSpPr>
        <p:spPr>
          <a:xfrm rot="-10036">
            <a:off x="14135398" y="3402869"/>
            <a:ext cx="2823570" cy="1501804"/>
          </a:xfrm>
          <a:prstGeom prst="rect">
            <a:avLst/>
          </a:prstGeom>
        </p:spPr>
        <p:txBody>
          <a:bodyPr lIns="0" tIns="0" rIns="0" bIns="0" rtlCol="0" anchor="t">
            <a:spAutoFit/>
          </a:bodyPr>
          <a:lstStyle/>
          <a:p>
            <a:pPr algn="l">
              <a:lnSpc>
                <a:spcPts val="5714"/>
              </a:lnSpc>
              <a:spcBef>
                <a:spcPct val="0"/>
              </a:spcBef>
            </a:pPr>
            <a:r>
              <a:rPr lang="en-US" sz="4081">
                <a:solidFill>
                  <a:srgbClr val="000000"/>
                </a:solidFill>
                <a:latin typeface="Ballpoint"/>
                <a:ea typeface="Ballpoint"/>
                <a:cs typeface="Ballpoint"/>
                <a:sym typeface="Ballpoint"/>
              </a:rPr>
              <a:t>Model Performance</a:t>
            </a:r>
          </a:p>
        </p:txBody>
      </p:sp>
      <p:sp>
        <p:nvSpPr>
          <p:cNvPr id="12" name="TextBox 12"/>
          <p:cNvSpPr txBox="1"/>
          <p:nvPr/>
        </p:nvSpPr>
        <p:spPr>
          <a:xfrm rot="-7035">
            <a:off x="7212840" y="5545450"/>
            <a:ext cx="4068672" cy="3123720"/>
          </a:xfrm>
          <a:prstGeom prst="rect">
            <a:avLst/>
          </a:prstGeom>
        </p:spPr>
        <p:txBody>
          <a:bodyPr lIns="0" tIns="0" rIns="0" bIns="0" rtlCol="0" anchor="t">
            <a:spAutoFit/>
          </a:bodyPr>
          <a:lstStyle/>
          <a:p>
            <a:pPr algn="ctr">
              <a:lnSpc>
                <a:spcPts val="3141"/>
              </a:lnSpc>
            </a:pPr>
            <a:r>
              <a:rPr lang="en-US" sz="2397">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a:t>
            </a:r>
          </a:p>
        </p:txBody>
      </p:sp>
      <p:sp>
        <p:nvSpPr>
          <p:cNvPr id="13" name="TextBox 13"/>
          <p:cNvSpPr txBox="1"/>
          <p:nvPr/>
        </p:nvSpPr>
        <p:spPr>
          <a:xfrm>
            <a:off x="8234188" y="4078908"/>
            <a:ext cx="3531716" cy="1066995"/>
          </a:xfrm>
          <a:prstGeom prst="rect">
            <a:avLst/>
          </a:prstGeom>
        </p:spPr>
        <p:txBody>
          <a:bodyPr lIns="0" tIns="0" rIns="0" bIns="0" rtlCol="0" anchor="t">
            <a:spAutoFit/>
          </a:bodyPr>
          <a:lstStyle/>
          <a:p>
            <a:pPr algn="l">
              <a:lnSpc>
                <a:spcPts val="7864"/>
              </a:lnSpc>
              <a:spcBef>
                <a:spcPct val="0"/>
              </a:spcBef>
            </a:pPr>
            <a:r>
              <a:rPr lang="en-US" sz="5617">
                <a:solidFill>
                  <a:srgbClr val="000000"/>
                </a:solidFill>
                <a:latin typeface="Ballpoint"/>
                <a:ea typeface="Ballpoint"/>
                <a:cs typeface="Ballpoint"/>
                <a:sym typeface="Ballpoint"/>
              </a:rPr>
              <a:t>Training Data</a:t>
            </a:r>
          </a:p>
        </p:txBody>
      </p:sp>
      <p:sp>
        <p:nvSpPr>
          <p:cNvPr id="14" name="TextBox 14"/>
          <p:cNvSpPr txBox="1"/>
          <p:nvPr/>
        </p:nvSpPr>
        <p:spPr>
          <a:xfrm rot="4959">
            <a:off x="13028231" y="5117858"/>
            <a:ext cx="4068672" cy="4531518"/>
          </a:xfrm>
          <a:prstGeom prst="rect">
            <a:avLst/>
          </a:prstGeom>
        </p:spPr>
        <p:txBody>
          <a:bodyPr lIns="0" tIns="0" rIns="0" bIns="0" rtlCol="0" anchor="t">
            <a:spAutoFit/>
          </a:bodyPr>
          <a:lstStyle/>
          <a:p>
            <a:pPr algn="ctr">
              <a:lnSpc>
                <a:spcPts val="4451"/>
              </a:lnSpc>
            </a:pPr>
            <a:r>
              <a:rPr lang="en-US" sz="3397">
                <a:solidFill>
                  <a:srgbClr val="000000"/>
                </a:solidFill>
                <a:latin typeface="Dekko"/>
                <a:ea typeface="Dekko"/>
                <a:cs typeface="Dekko"/>
                <a:sym typeface="Dekko"/>
              </a:rPr>
              <a:t>Evaluate the model’s effectiveness using metrics like accuracy, precision, and recall on test data to ensure reliable predictions.</a:t>
            </a:r>
          </a:p>
          <a:p>
            <a:pPr algn="ctr">
              <a:lnSpc>
                <a:spcPts val="3141"/>
              </a:lnSpc>
            </a:pPr>
            <a:endParaRPr lang="en-US" sz="3397">
              <a:solidFill>
                <a:srgbClr val="000000"/>
              </a:solidFill>
              <a:latin typeface="Dekko"/>
              <a:ea typeface="Dekko"/>
              <a:cs typeface="Dekko"/>
              <a:sym typeface="Dekko"/>
            </a:endParaRPr>
          </a:p>
          <a:p>
            <a:pPr algn="ctr">
              <a:lnSpc>
                <a:spcPts val="3141"/>
              </a:lnSpc>
            </a:pPr>
            <a:endParaRPr lang="en-US" sz="3397">
              <a:solidFill>
                <a:srgbClr val="000000"/>
              </a:solidFill>
              <a:latin typeface="Dekko"/>
              <a:ea typeface="Dekko"/>
              <a:cs typeface="Dekko"/>
              <a:sym typeface="Dekko"/>
            </a:endParaRPr>
          </a:p>
          <a:p>
            <a:pPr algn="ctr">
              <a:lnSpc>
                <a:spcPts val="3141"/>
              </a:lnSpc>
            </a:pPr>
            <a:endParaRPr lang="en-US" sz="3397">
              <a:solidFill>
                <a:srgbClr val="000000"/>
              </a:solidFill>
              <a:latin typeface="Dekko"/>
              <a:ea typeface="Dekko"/>
              <a:cs typeface="Dekko"/>
              <a:sym typeface="Dekko"/>
            </a:endParaRPr>
          </a:p>
        </p:txBody>
      </p:sp>
      <p:sp>
        <p:nvSpPr>
          <p:cNvPr id="15" name="TextBox 15"/>
          <p:cNvSpPr txBox="1"/>
          <p:nvPr/>
        </p:nvSpPr>
        <p:spPr>
          <a:xfrm rot="-7035">
            <a:off x="1608648" y="5031095"/>
            <a:ext cx="4257862" cy="3807457"/>
          </a:xfrm>
          <a:prstGeom prst="rect">
            <a:avLst/>
          </a:prstGeom>
        </p:spPr>
        <p:txBody>
          <a:bodyPr lIns="0" tIns="0" rIns="0" bIns="0" rtlCol="0" anchor="t">
            <a:spAutoFit/>
          </a:bodyPr>
          <a:lstStyle/>
          <a:p>
            <a:pPr algn="ctr">
              <a:lnSpc>
                <a:spcPts val="3811"/>
              </a:lnSpc>
            </a:pPr>
            <a:r>
              <a:rPr lang="en-US" sz="2909">
                <a:solidFill>
                  <a:srgbClr val="000000"/>
                </a:solidFill>
                <a:latin typeface="Dekko"/>
                <a:ea typeface="Dekko"/>
                <a:cs typeface="Dekko"/>
                <a:sym typeface="Dekko"/>
              </a:rPr>
              <a:t>choose a classification algorithm suited to the problem type and data characteristics. Aim for a model that balances accuracy and interpretability without overfitting.</a:t>
            </a:r>
          </a:p>
        </p:txBody>
      </p:sp>
      <p:sp>
        <p:nvSpPr>
          <p:cNvPr id="16" name="TextBox 16"/>
          <p:cNvSpPr txBox="1"/>
          <p:nvPr/>
        </p:nvSpPr>
        <p:spPr>
          <a:xfrm rot="-22031">
            <a:off x="2629783" y="3795915"/>
            <a:ext cx="3427735" cy="1066995"/>
          </a:xfrm>
          <a:prstGeom prst="rect">
            <a:avLst/>
          </a:prstGeom>
        </p:spPr>
        <p:txBody>
          <a:bodyPr lIns="0" tIns="0" rIns="0" bIns="0" rtlCol="0" anchor="t">
            <a:spAutoFit/>
          </a:bodyPr>
          <a:lstStyle/>
          <a:p>
            <a:pPr algn="l">
              <a:lnSpc>
                <a:spcPts val="7864"/>
              </a:lnSpc>
              <a:spcBef>
                <a:spcPct val="0"/>
              </a:spcBef>
            </a:pPr>
            <a:r>
              <a:rPr lang="en-US" sz="5617">
                <a:solidFill>
                  <a:srgbClr val="000000"/>
                </a:solidFill>
                <a:latin typeface="Ballpoint"/>
                <a:ea typeface="Ballpoint"/>
                <a:cs typeface="Ballpoint"/>
                <a:sym typeface="Ballpoint"/>
              </a:rPr>
              <a:t>Model Selection</a:t>
            </a:r>
          </a:p>
        </p:txBody>
      </p:sp>
      <p:sp>
        <p:nvSpPr>
          <p:cNvPr id="17" name="TextBox 17"/>
          <p:cNvSpPr txBox="1"/>
          <p:nvPr/>
        </p:nvSpPr>
        <p:spPr>
          <a:xfrm>
            <a:off x="386979" y="3100562"/>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1</a:t>
            </a:r>
          </a:p>
        </p:txBody>
      </p:sp>
      <p:sp>
        <p:nvSpPr>
          <p:cNvPr id="18" name="TextBox 18"/>
          <p:cNvSpPr txBox="1"/>
          <p:nvPr/>
        </p:nvSpPr>
        <p:spPr>
          <a:xfrm>
            <a:off x="6438556" y="319670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2</a:t>
            </a:r>
          </a:p>
        </p:txBody>
      </p:sp>
      <p:sp>
        <p:nvSpPr>
          <p:cNvPr id="19" name="TextBox 19"/>
          <p:cNvSpPr txBox="1"/>
          <p:nvPr/>
        </p:nvSpPr>
        <p:spPr>
          <a:xfrm>
            <a:off x="12201453" y="319670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445901">
            <a:off x="5223680" y="802666"/>
            <a:ext cx="9200782" cy="9173996"/>
          </a:xfrm>
          <a:custGeom>
            <a:avLst/>
            <a:gdLst/>
            <a:ahLst/>
            <a:cxnLst/>
            <a:rect l="l" t="t" r="r" b="b"/>
            <a:pathLst>
              <a:path w="9200782" h="9173996">
                <a:moveTo>
                  <a:pt x="0" y="0"/>
                </a:moveTo>
                <a:lnTo>
                  <a:pt x="9200781" y="0"/>
                </a:lnTo>
                <a:lnTo>
                  <a:pt x="9200781" y="9173996"/>
                </a:lnTo>
                <a:lnTo>
                  <a:pt x="0" y="9173996"/>
                </a:lnTo>
                <a:lnTo>
                  <a:pt x="0" y="0"/>
                </a:lnTo>
                <a:close/>
              </a:path>
            </a:pathLst>
          </a:custGeom>
          <a:blipFill>
            <a:blip r:embed="rId3"/>
            <a:stretch>
              <a:fillRect/>
            </a:stretch>
          </a:blipFill>
        </p:spPr>
      </p:sp>
      <p:sp>
        <p:nvSpPr>
          <p:cNvPr id="4" name="TextBox 4"/>
          <p:cNvSpPr txBox="1"/>
          <p:nvPr/>
        </p:nvSpPr>
        <p:spPr>
          <a:xfrm rot="171973">
            <a:off x="5880576" y="2390450"/>
            <a:ext cx="7156588" cy="3462223"/>
          </a:xfrm>
          <a:prstGeom prst="rect">
            <a:avLst/>
          </a:prstGeom>
        </p:spPr>
        <p:txBody>
          <a:bodyPr lIns="0" tIns="0" rIns="0" bIns="0" rtlCol="0" anchor="t">
            <a:spAutoFit/>
          </a:bodyPr>
          <a:lstStyle/>
          <a:p>
            <a:pPr algn="ctr">
              <a:lnSpc>
                <a:spcPts val="25468"/>
              </a:lnSpc>
              <a:spcBef>
                <a:spcPct val="0"/>
              </a:spcBef>
            </a:pPr>
            <a:r>
              <a:rPr lang="en-US" sz="18192" spc="418">
                <a:solidFill>
                  <a:srgbClr val="000000"/>
                </a:solidFill>
                <a:latin typeface="Ballpoint"/>
                <a:ea typeface="Ballpoint"/>
                <a:cs typeface="Ballpoint"/>
                <a:sym typeface="Ballpoint"/>
              </a:rPr>
              <a:t>Thanks!</a:t>
            </a:r>
          </a:p>
        </p:txBody>
      </p:sp>
      <p:sp>
        <p:nvSpPr>
          <p:cNvPr id="5" name="TextBox 5"/>
          <p:cNvSpPr txBox="1"/>
          <p:nvPr/>
        </p:nvSpPr>
        <p:spPr>
          <a:xfrm rot="171973">
            <a:off x="6365176" y="6015796"/>
            <a:ext cx="5562409" cy="602432"/>
          </a:xfrm>
          <a:prstGeom prst="rect">
            <a:avLst/>
          </a:prstGeom>
        </p:spPr>
        <p:txBody>
          <a:bodyPr lIns="0" tIns="0" rIns="0" bIns="0" rtlCol="0" anchor="t">
            <a:spAutoFit/>
          </a:bodyPr>
          <a:lstStyle/>
          <a:p>
            <a:pPr algn="ctr">
              <a:lnSpc>
                <a:spcPts val="4722"/>
              </a:lnSpc>
              <a:spcBef>
                <a:spcPct val="0"/>
              </a:spcBef>
            </a:pPr>
            <a:r>
              <a:rPr lang="en-US" sz="3373">
                <a:solidFill>
                  <a:srgbClr val="000000"/>
                </a:solidFill>
                <a:latin typeface="Childos Arabic"/>
                <a:ea typeface="Childos Arabic"/>
                <a:cs typeface="Childos Arabic"/>
                <a:sym typeface="Childos Arabic"/>
              </a:rPr>
              <a:t>Everyone </a:t>
            </a:r>
          </a:p>
        </p:txBody>
      </p:sp>
      <p:sp>
        <p:nvSpPr>
          <p:cNvPr id="6" name="Freeform 6"/>
          <p:cNvSpPr/>
          <p:nvPr/>
        </p:nvSpPr>
        <p:spPr>
          <a:xfrm rot="137152">
            <a:off x="3720539" y="7179972"/>
            <a:ext cx="2829761" cy="2686683"/>
          </a:xfrm>
          <a:custGeom>
            <a:avLst/>
            <a:gdLst/>
            <a:ahLst/>
            <a:cxnLst/>
            <a:rect l="l" t="t" r="r" b="b"/>
            <a:pathLst>
              <a:path w="2829761" h="2686683">
                <a:moveTo>
                  <a:pt x="0" y="0"/>
                </a:moveTo>
                <a:lnTo>
                  <a:pt x="2829761" y="0"/>
                </a:lnTo>
                <a:lnTo>
                  <a:pt x="2829761" y="2686683"/>
                </a:lnTo>
                <a:lnTo>
                  <a:pt x="0" y="2686683"/>
                </a:lnTo>
                <a:lnTo>
                  <a:pt x="0" y="0"/>
                </a:lnTo>
                <a:close/>
              </a:path>
            </a:pathLst>
          </a:custGeom>
          <a:blipFill>
            <a:blip r:embed="rId4"/>
            <a:stretch>
              <a:fillRect/>
            </a:stretch>
          </a:blipFill>
        </p:spPr>
      </p:sp>
      <p:sp>
        <p:nvSpPr>
          <p:cNvPr id="7" name="Freeform 7"/>
          <p:cNvSpPr/>
          <p:nvPr/>
        </p:nvSpPr>
        <p:spPr>
          <a:xfrm rot="671662">
            <a:off x="4543026" y="7540177"/>
            <a:ext cx="1466614" cy="1402617"/>
          </a:xfrm>
          <a:custGeom>
            <a:avLst/>
            <a:gdLst/>
            <a:ahLst/>
            <a:cxnLst/>
            <a:rect l="l" t="t" r="r" b="b"/>
            <a:pathLst>
              <a:path w="1466614" h="1402617">
                <a:moveTo>
                  <a:pt x="0" y="0"/>
                </a:moveTo>
                <a:lnTo>
                  <a:pt x="1466615" y="0"/>
                </a:lnTo>
                <a:lnTo>
                  <a:pt x="1466615" y="1402617"/>
                </a:lnTo>
                <a:lnTo>
                  <a:pt x="0" y="140261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rot="9331506" flipH="1">
            <a:off x="2057147" y="3264303"/>
            <a:ext cx="4335441" cy="1954890"/>
          </a:xfrm>
          <a:custGeom>
            <a:avLst/>
            <a:gdLst/>
            <a:ahLst/>
            <a:cxnLst/>
            <a:rect l="l" t="t" r="r" b="b"/>
            <a:pathLst>
              <a:path w="4335441" h="1954890">
                <a:moveTo>
                  <a:pt x="4335442" y="0"/>
                </a:moveTo>
                <a:lnTo>
                  <a:pt x="0" y="0"/>
                </a:lnTo>
                <a:lnTo>
                  <a:pt x="0" y="1954890"/>
                </a:lnTo>
                <a:lnTo>
                  <a:pt x="4335442" y="1954890"/>
                </a:lnTo>
                <a:lnTo>
                  <a:pt x="4335442"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4979119" y="3686194"/>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6353594" y="707171"/>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423</Words>
  <Application>Microsoft Office PowerPoint</Application>
  <PresentationFormat>Custom</PresentationFormat>
  <Paragraphs>65</Paragraphs>
  <Slides>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vt:i4>
      </vt:variant>
    </vt:vector>
  </HeadingPairs>
  <TitlesOfParts>
    <vt:vector size="24" baseType="lpstr">
      <vt:lpstr>Arial</vt:lpstr>
      <vt:lpstr>Lato Bold Italics</vt:lpstr>
      <vt:lpstr>Itim</vt:lpstr>
      <vt:lpstr>Canva Sans</vt:lpstr>
      <vt:lpstr>210 클레이토이</vt:lpstr>
      <vt:lpstr>Canva Sans Bold</vt:lpstr>
      <vt:lpstr>Ballpoint</vt:lpstr>
      <vt:lpstr>Dekko</vt:lpstr>
      <vt:lpstr>Lato</vt:lpstr>
      <vt:lpstr>Lato Bold</vt:lpstr>
      <vt:lpstr>Canva Sans Bold Italics</vt:lpstr>
      <vt:lpstr>Simonetta Bold</vt:lpstr>
      <vt:lpstr>Calibri</vt:lpstr>
      <vt:lpstr>Canva Sans Italics</vt:lpstr>
      <vt:lpstr>Childos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SmartLoan Predictor</dc:title>
  <dc:creator>FC</dc:creator>
  <cp:lastModifiedBy>FC</cp:lastModifiedBy>
  <cp:revision>1</cp:revision>
  <dcterms:created xsi:type="dcterms:W3CDTF">2006-08-16T00:00:00Z</dcterms:created>
  <dcterms:modified xsi:type="dcterms:W3CDTF">2024-11-08T13:31:07Z</dcterms:modified>
  <dc:identifier>DAGV5AZoOa8</dc:identifier>
</cp:coreProperties>
</file>